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84"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386466619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61941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93724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325306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1436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876443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2523935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196605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50848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16786-16C7-4665-A766-5DAD66E7DC18}"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352979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316786-16C7-4665-A766-5DAD66E7DC18}"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1734799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316786-16C7-4665-A766-5DAD66E7DC18}"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60929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316786-16C7-4665-A766-5DAD66E7DC18}"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335573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16786-16C7-4665-A766-5DAD66E7DC18}"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272360206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16786-16C7-4665-A766-5DAD66E7DC18}"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267781268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16786-16C7-4665-A766-5DAD66E7DC18}"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A0E16-546F-4AE1-B075-A0C9BD2F8DB3}" type="slidenum">
              <a:rPr lang="en-US" smtClean="0"/>
              <a:t>‹#›</a:t>
            </a:fld>
            <a:endParaRPr lang="en-US"/>
          </a:p>
        </p:txBody>
      </p:sp>
    </p:spTree>
    <p:extLst>
      <p:ext uri="{BB962C8B-B14F-4D97-AF65-F5344CB8AC3E}">
        <p14:creationId xmlns:p14="http://schemas.microsoft.com/office/powerpoint/2010/main" val="664349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316786-16C7-4665-A766-5DAD66E7DC18}"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AA0E16-546F-4AE1-B075-A0C9BD2F8DB3}" type="slidenum">
              <a:rPr lang="en-US" smtClean="0"/>
              <a:t>‹#›</a:t>
            </a:fld>
            <a:endParaRPr lang="en-US"/>
          </a:p>
        </p:txBody>
      </p:sp>
    </p:spTree>
    <p:extLst>
      <p:ext uri="{BB962C8B-B14F-4D97-AF65-F5344CB8AC3E}">
        <p14:creationId xmlns:p14="http://schemas.microsoft.com/office/powerpoint/2010/main" val="1608201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u.edu.eg/staff/ahmedmohamed6" TargetMode="External"/><Relationship Id="rId2" Type="http://schemas.openxmlformats.org/officeDocument/2006/relationships/hyperlink" Target="mailto:ahmed.mohamed@fagr.bu.edu.e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990165"/>
            <a:ext cx="7766936" cy="3122989"/>
          </a:xfrm>
        </p:spPr>
        <p:txBody>
          <a:bodyPr/>
          <a:lstStyle/>
          <a:p>
            <a:pPr algn="ctr"/>
            <a:r>
              <a:rPr lang="ar-EG" b="1" dirty="0" smtClean="0"/>
              <a:t>الكيمياء العضوية</a:t>
            </a:r>
            <a:br>
              <a:rPr lang="ar-EG" b="1" dirty="0" smtClean="0"/>
            </a:br>
            <a:r>
              <a:rPr lang="ar-EG" b="1" dirty="0" smtClean="0"/>
              <a:t>لطلاب المستوى الأول</a:t>
            </a:r>
            <a:br>
              <a:rPr lang="ar-EG" b="1" dirty="0" smtClean="0"/>
            </a:br>
            <a:r>
              <a:rPr lang="ar-EG" b="1" dirty="0" smtClean="0"/>
              <a:t>شعبة زراعة وتربية</a:t>
            </a:r>
            <a:br>
              <a:rPr lang="ar-EG" b="1" dirty="0" smtClean="0"/>
            </a:br>
            <a:r>
              <a:rPr lang="ar-EG" sz="4000" b="1" smtClean="0"/>
              <a:t>المحاضرة </a:t>
            </a:r>
            <a:r>
              <a:rPr lang="ar-EG" sz="4000" b="1" smtClean="0"/>
              <a:t>السابعة</a:t>
            </a:r>
            <a:endParaRPr lang="en-US" sz="4000" b="1" dirty="0"/>
          </a:p>
        </p:txBody>
      </p:sp>
      <p:sp>
        <p:nvSpPr>
          <p:cNvPr id="3" name="Subtitle 2"/>
          <p:cNvSpPr>
            <a:spLocks noGrp="1"/>
          </p:cNvSpPr>
          <p:nvPr>
            <p:ph type="subTitle" idx="1"/>
          </p:nvPr>
        </p:nvSpPr>
        <p:spPr>
          <a:xfrm>
            <a:off x="1372597" y="5341750"/>
            <a:ext cx="7766936" cy="1096899"/>
          </a:xfrm>
        </p:spPr>
        <p:txBody>
          <a:bodyPr>
            <a:normAutofit fontScale="40000" lnSpcReduction="20000"/>
          </a:bodyPr>
          <a:lstStyle/>
          <a:p>
            <a:pPr algn="ctr"/>
            <a:r>
              <a:rPr lang="ar-EG" sz="2400" b="1" dirty="0" smtClean="0"/>
              <a:t>أستاذ المادة</a:t>
            </a:r>
          </a:p>
          <a:p>
            <a:pPr algn="ctr"/>
            <a:r>
              <a:rPr lang="ar-EG" sz="7000" b="1" dirty="0" smtClean="0">
                <a:solidFill>
                  <a:srgbClr val="FF0000"/>
                </a:solidFill>
              </a:rPr>
              <a:t>د. أحمد محمود حسن محمد</a:t>
            </a:r>
          </a:p>
          <a:p>
            <a:pPr algn="ctr"/>
            <a:r>
              <a:rPr lang="ar-EG" sz="4000" b="1" dirty="0"/>
              <a:t>مدرس بقسم الكيمياء الحيوية</a:t>
            </a:r>
            <a:endParaRPr lang="en-US" sz="4000" b="1" dirty="0"/>
          </a:p>
          <a:p>
            <a:pPr algn="ctr"/>
            <a:endParaRPr lang="en-US" sz="4000" b="1" dirty="0">
              <a:solidFill>
                <a:srgbClr val="FF0000"/>
              </a:solidFill>
            </a:endParaRPr>
          </a:p>
        </p:txBody>
      </p:sp>
      <p:pic>
        <p:nvPicPr>
          <p:cNvPr id="4" name="Picture 3" descr="biochemistr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888" y="-8687"/>
            <a:ext cx="1849417" cy="1394941"/>
          </a:xfrm>
          <a:prstGeom prst="rect">
            <a:avLst/>
          </a:prstGeom>
          <a:noFill/>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175269" y="149642"/>
            <a:ext cx="1868500" cy="1423516"/>
          </a:xfrm>
          <a:prstGeom prst="rect">
            <a:avLst/>
          </a:prstGeom>
          <a:noFill/>
          <a:ln>
            <a:noFill/>
          </a:ln>
          <a:effectLst/>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5998039" y="54574"/>
            <a:ext cx="2474516" cy="1469555"/>
          </a:xfrm>
          <a:prstGeom prst="rect">
            <a:avLst/>
          </a:prstGeom>
          <a:noFill/>
          <a:ln>
            <a:noFill/>
          </a:ln>
          <a:effectLst/>
        </p:spPr>
      </p:pic>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9601256" y="54574"/>
            <a:ext cx="1661675" cy="1469554"/>
          </a:xfrm>
          <a:prstGeom prst="rect">
            <a:avLst/>
          </a:prstGeom>
          <a:noFill/>
          <a:ln>
            <a:noFill/>
          </a:ln>
          <a:effectLst/>
        </p:spPr>
      </p:pic>
    </p:spTree>
    <p:extLst>
      <p:ext uri="{BB962C8B-B14F-4D97-AF65-F5344CB8AC3E}">
        <p14:creationId xmlns:p14="http://schemas.microsoft.com/office/powerpoint/2010/main" val="3633238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latin typeface="Times New Roman" panose="02020603050405020304" pitchFamily="18" charset="0"/>
                <a:cs typeface="Times New Roman" panose="02020603050405020304" pitchFamily="18" charset="0"/>
              </a:rPr>
              <a:t>الخواص الكيميائية:</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86616" y="1930400"/>
            <a:ext cx="8596668" cy="3880773"/>
          </a:xfrm>
        </p:spPr>
        <p:txBody>
          <a:bodyPr>
            <a:normAutofit/>
          </a:bodyPr>
          <a:lstStyle/>
          <a:p>
            <a:pPr algn="r" rtl="1"/>
            <a:r>
              <a:rPr lang="ar-SA" sz="2800" b="1" dirty="0">
                <a:latin typeface="Times New Roman" panose="02020603050405020304" pitchFamily="18" charset="0"/>
                <a:cs typeface="Times New Roman" panose="02020603050405020304" pitchFamily="18" charset="0"/>
              </a:rPr>
              <a:t>من المعروف أن تفاعلات الاستبدال النيكليوفيلى تتم بسهولة على هاليدات الألكيل ولكنها لا تتم إلا فى ظروف خاصة جدا مع هاليدات الأريل ولذا فإن استبدال الهالوجين فى هاليدات الأريل بمجموعة كحول أو أمين بواسطة الصودا الكاوية أو الأمونيا لا تتم فى الظروف العادية ويرجع السبب فى ذلك أن الرابطة</a:t>
            </a:r>
            <a:r>
              <a:rPr lang="ar-SA" sz="2800" b="1" dirty="0" smtClean="0">
                <a:latin typeface="Times New Roman" panose="02020603050405020304" pitchFamily="18" charset="0"/>
                <a:cs typeface="Times New Roman" panose="02020603050405020304" pitchFamily="18" charset="0"/>
              </a:rPr>
              <a:t>.</a:t>
            </a:r>
            <a:endParaRPr lang="ar-EG"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3330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096" y="641537"/>
            <a:ext cx="8596668" cy="1320800"/>
          </a:xfrm>
        </p:spPr>
        <p:txBody>
          <a:bodyPr>
            <a:normAutofit/>
          </a:bodyPr>
          <a:lstStyle/>
          <a:p>
            <a:pPr algn="r" rtl="1"/>
            <a:r>
              <a:rPr lang="ar-SA" sz="4000" b="1" dirty="0">
                <a:latin typeface="Times New Roman" panose="02020603050405020304" pitchFamily="18" charset="0"/>
                <a:cs typeface="Times New Roman" panose="02020603050405020304" pitchFamily="18" charset="0"/>
              </a:rPr>
              <a:t>هاليدات الألكيل الغير مشبعة</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r" rtl="1"/>
            <a:r>
              <a:rPr lang="ar-SA" sz="2800" dirty="0">
                <a:latin typeface="Times New Roman" panose="02020603050405020304" pitchFamily="18" charset="0"/>
                <a:cs typeface="Times New Roman" panose="02020603050405020304" pitchFamily="18" charset="0"/>
              </a:rPr>
              <a:t>هاليدات الأليل مثل كلوريد الأليل  </a:t>
            </a:r>
            <a:r>
              <a:rPr lang="en-US" sz="2800" b="1" dirty="0">
                <a:latin typeface="Times New Roman" panose="02020603050405020304" pitchFamily="18" charset="0"/>
                <a:cs typeface="Times New Roman" panose="02020603050405020304" pitchFamily="18" charset="0"/>
              </a:rPr>
              <a:t>Allyl chloride  CH</a:t>
            </a:r>
            <a:r>
              <a:rPr lang="en-US" sz="2800" b="1" baseline="-250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=CH-CH</a:t>
            </a:r>
            <a:r>
              <a:rPr lang="en-US" sz="2800" b="1" baseline="-250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-Cl     </a:t>
            </a:r>
            <a:r>
              <a:rPr lang="ar-SA" sz="2800" dirty="0">
                <a:latin typeface="Times New Roman" panose="02020603050405020304" pitchFamily="18" charset="0"/>
                <a:cs typeface="Times New Roman" panose="02020603050405020304" pitchFamily="18" charset="0"/>
              </a:rPr>
              <a:t>  يعتبر من المركبات العضوية الهامة المحتوى عل ذرة هاليد (كلور) وسلسلة كربونية غير مشبعة.  ويحضر من البروبين بمعاملته بالكلور فى وجود حرارة مرتفعة</a:t>
            </a:r>
            <a:r>
              <a:rPr lang="ar-SA" sz="2800" dirty="0" smtClean="0">
                <a:latin typeface="Times New Roman" panose="02020603050405020304" pitchFamily="18" charset="0"/>
                <a:cs typeface="Times New Roman" panose="02020603050405020304" pitchFamily="18" charset="0"/>
              </a:rPr>
              <a:t>.</a:t>
            </a:r>
            <a:endParaRPr lang="ar-EG" sz="2800" dirty="0" smtClean="0">
              <a:latin typeface="Times New Roman" panose="02020603050405020304" pitchFamily="18" charset="0"/>
              <a:cs typeface="Times New Roman" panose="02020603050405020304" pitchFamily="18" charset="0"/>
            </a:endParaRPr>
          </a:p>
          <a:p>
            <a:pPr algn="r" rtl="1"/>
            <a:endParaRPr lang="en-US" sz="28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2030506" y="45868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3</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-CH=CH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Cl</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Cl-CH=CH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Line 1"/>
          <p:cNvSpPr>
            <a:spLocks noChangeShapeType="1"/>
          </p:cNvSpPr>
          <p:nvPr/>
        </p:nvSpPr>
        <p:spPr bwMode="auto">
          <a:xfrm>
            <a:off x="3327774" y="4771177"/>
            <a:ext cx="10287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3"/>
          <p:cNvSpPr>
            <a:spLocks noChangeArrowheads="1"/>
          </p:cNvSpPr>
          <p:nvPr/>
        </p:nvSpPr>
        <p:spPr bwMode="auto">
          <a:xfrm>
            <a:off x="1976717" y="46770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500C</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3505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latin typeface="Times New Roman" panose="02020603050405020304" pitchFamily="18" charset="0"/>
                <a:cs typeface="Times New Roman" panose="02020603050405020304" pitchFamily="18" charset="0"/>
              </a:rPr>
              <a:t>المركبات العضوية الفلزية</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92487" y="1528578"/>
            <a:ext cx="8596668" cy="3880773"/>
          </a:xfrm>
        </p:spPr>
        <p:txBody>
          <a:bodyPr>
            <a:noAutofit/>
          </a:bodyPr>
          <a:lstStyle/>
          <a:p>
            <a:pPr algn="r" rtl="1"/>
            <a:r>
              <a:rPr lang="ar-SA" sz="2800" dirty="0">
                <a:latin typeface="Times New Roman" panose="02020603050405020304" pitchFamily="18" charset="0"/>
                <a:cs typeface="Times New Roman" panose="02020603050405020304" pitchFamily="18" charset="0"/>
              </a:rPr>
              <a:t>يطلق اسم المركبات العضوية الفلزية على المركبات التى يرتبط فيها الفلز بذرة الكربون مباشرة.  وعلى ذلك فالمركب  </a:t>
            </a:r>
            <a:r>
              <a:rPr lang="en-US" sz="2800" b="1" dirty="0">
                <a:latin typeface="Times New Roman" panose="02020603050405020304" pitchFamily="18" charset="0"/>
                <a:cs typeface="Times New Roman" panose="02020603050405020304" pitchFamily="18" charset="0"/>
              </a:rPr>
              <a:t>   R-C=C-Na</a:t>
            </a:r>
            <a:r>
              <a:rPr lang="ar-SA" sz="2800" dirty="0">
                <a:latin typeface="Times New Roman" panose="02020603050405020304" pitchFamily="18" charset="0"/>
                <a:cs typeface="Times New Roman" panose="02020603050405020304" pitchFamily="18" charset="0"/>
              </a:rPr>
              <a:t>  يعتبر من ضمن المركبات العضوية الفلزية بينما كحولات الصوديوم  </a:t>
            </a:r>
            <a:r>
              <a:rPr lang="en-US" sz="2800" b="1" dirty="0" err="1">
                <a:latin typeface="Times New Roman" panose="02020603050405020304" pitchFamily="18" charset="0"/>
                <a:cs typeface="Times New Roman" panose="02020603050405020304" pitchFamily="18" charset="0"/>
              </a:rPr>
              <a:t>RONa</a:t>
            </a:r>
            <a:r>
              <a:rPr lang="ar-SA" sz="2800" dirty="0">
                <a:latin typeface="Times New Roman" panose="02020603050405020304" pitchFamily="18" charset="0"/>
                <a:cs typeface="Times New Roman" panose="02020603050405020304" pitchFamily="18" charset="0"/>
              </a:rPr>
              <a:t>  وخلات الصوديوم  </a:t>
            </a:r>
            <a:r>
              <a:rPr lang="en-US" sz="2800" b="1" dirty="0">
                <a:latin typeface="Times New Roman" panose="02020603050405020304" pitchFamily="18" charset="0"/>
                <a:cs typeface="Times New Roman" panose="02020603050405020304" pitchFamily="18" charset="0"/>
              </a:rPr>
              <a:t>R-</a:t>
            </a:r>
            <a:r>
              <a:rPr lang="en-US" sz="2800" b="1" dirty="0" err="1">
                <a:latin typeface="Times New Roman" panose="02020603050405020304" pitchFamily="18" charset="0"/>
                <a:cs typeface="Times New Roman" panose="02020603050405020304" pitchFamily="18" charset="0"/>
              </a:rPr>
              <a:t>COONa</a:t>
            </a:r>
            <a:r>
              <a:rPr lang="ar-SA" sz="2800" dirty="0">
                <a:latin typeface="Times New Roman" panose="02020603050405020304" pitchFamily="18" charset="0"/>
                <a:cs typeface="Times New Roman" panose="02020603050405020304" pitchFamily="18" charset="0"/>
              </a:rPr>
              <a:t>   لا تعتبر من ضمن هذه المركبات</a:t>
            </a:r>
            <a:r>
              <a:rPr lang="ar-SA" sz="2800" dirty="0" smtClean="0">
                <a:latin typeface="Times New Roman" panose="02020603050405020304" pitchFamily="18" charset="0"/>
                <a:cs typeface="Times New Roman" panose="02020603050405020304" pitchFamily="18" charset="0"/>
              </a:rPr>
              <a:t>.</a:t>
            </a:r>
            <a:endParaRPr lang="ar-EG" sz="2800" dirty="0" smtClean="0">
              <a:latin typeface="Times New Roman" panose="02020603050405020304" pitchFamily="18" charset="0"/>
              <a:cs typeface="Times New Roman" panose="02020603050405020304" pitchFamily="18" charset="0"/>
            </a:endParaRPr>
          </a:p>
          <a:p>
            <a:pPr algn="r" rtl="1"/>
            <a:r>
              <a:rPr lang="ar-SA" sz="2800" dirty="0">
                <a:latin typeface="Times New Roman" panose="02020603050405020304" pitchFamily="18" charset="0"/>
                <a:cs typeface="Times New Roman" panose="02020603050405020304" pitchFamily="18" charset="0"/>
              </a:rPr>
              <a:t>التسمية :</a:t>
            </a:r>
            <a:endParaRPr lang="en-US" sz="2800" dirty="0">
              <a:latin typeface="Times New Roman" panose="02020603050405020304" pitchFamily="18" charset="0"/>
              <a:cs typeface="Times New Roman" panose="02020603050405020304" pitchFamily="18" charset="0"/>
            </a:endParaRPr>
          </a:p>
          <a:p>
            <a:pPr algn="r" rtl="1"/>
            <a:r>
              <a:rPr lang="ar-SA" sz="2800" dirty="0">
                <a:latin typeface="Times New Roman" panose="02020603050405020304" pitchFamily="18" charset="0"/>
                <a:cs typeface="Times New Roman" panose="02020603050405020304" pitchFamily="18" charset="0"/>
              </a:rPr>
              <a:t>	تسمى مركبات جرينيارد بصفة عامة هاليد ألكيل الماغنسيوم  </a:t>
            </a:r>
            <a:r>
              <a:rPr lang="en-US" sz="2800" b="1" dirty="0">
                <a:latin typeface="Times New Roman" panose="02020603050405020304" pitchFamily="18" charset="0"/>
                <a:cs typeface="Times New Roman" panose="02020603050405020304" pitchFamily="18" charset="0"/>
              </a:rPr>
              <a:t>Alkyl magnesium halide</a:t>
            </a:r>
            <a:r>
              <a:rPr lang="ar-SA" sz="2800" dirty="0">
                <a:latin typeface="Times New Roman" panose="02020603050405020304" pitchFamily="18" charset="0"/>
                <a:cs typeface="Times New Roman" panose="02020603050405020304" pitchFamily="18" charset="0"/>
              </a:rPr>
              <a:t>  والرمز الأتى يبين كيفية التسمية</a:t>
            </a:r>
            <a:r>
              <a:rPr lang="ar-SA"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0" indent="0" algn="ctr" rtl="1">
              <a:buNone/>
            </a:pPr>
            <a:r>
              <a:rPr lang="en-US" sz="2800" b="1" dirty="0" smtClean="0">
                <a:latin typeface="Times New Roman" panose="02020603050405020304" pitchFamily="18" charset="0"/>
                <a:cs typeface="Times New Roman" panose="02020603050405020304" pitchFamily="18" charset="0"/>
              </a:rPr>
              <a:t>CH</a:t>
            </a:r>
            <a:r>
              <a:rPr lang="en-US" sz="2800" b="1" baseline="-25000" dirty="0" smtClean="0">
                <a:latin typeface="Times New Roman" panose="02020603050405020304" pitchFamily="18" charset="0"/>
                <a:cs typeface="Times New Roman" panose="02020603050405020304" pitchFamily="18" charset="0"/>
              </a:rPr>
              <a:t>3</a:t>
            </a:r>
            <a:r>
              <a:rPr lang="en-US" sz="2800" b="1" dirty="0" smtClean="0">
                <a:latin typeface="Times New Roman" panose="02020603050405020304" pitchFamily="18" charset="0"/>
                <a:cs typeface="Times New Roman" panose="02020603050405020304" pitchFamily="18" charset="0"/>
              </a:rPr>
              <a:t>MgI</a:t>
            </a:r>
            <a:endParaRPr lang="en-US" sz="2800" dirty="0">
              <a:latin typeface="Times New Roman" panose="02020603050405020304" pitchFamily="18" charset="0"/>
              <a:cs typeface="Times New Roman" panose="02020603050405020304" pitchFamily="18" charset="0"/>
            </a:endParaRPr>
          </a:p>
          <a:p>
            <a:pPr marL="0" indent="0" algn="ctr" rtl="1">
              <a:buNone/>
            </a:pPr>
            <a:r>
              <a:rPr lang="ar-SA" sz="2800" b="1" dirty="0" smtClean="0">
                <a:latin typeface="Times New Roman" panose="02020603050405020304" pitchFamily="18" charset="0"/>
                <a:cs typeface="Times New Roman" panose="02020603050405020304" pitchFamily="18" charset="0"/>
              </a:rPr>
              <a:t>يوديد </a:t>
            </a:r>
            <a:r>
              <a:rPr lang="ar-SA" sz="2800" b="1" dirty="0">
                <a:latin typeface="Times New Roman" panose="02020603050405020304" pitchFamily="18" charset="0"/>
                <a:cs typeface="Times New Roman" panose="02020603050405020304" pitchFamily="18" charset="0"/>
              </a:rPr>
              <a:t>ميثايل الماغنسيوم</a:t>
            </a:r>
            <a:endParaRPr lang="en-US" sz="2800" b="1" dirty="0">
              <a:latin typeface="Times New Roman" panose="02020603050405020304" pitchFamily="18" charset="0"/>
              <a:cs typeface="Times New Roman" panose="02020603050405020304" pitchFamily="18" charset="0"/>
            </a:endParaRPr>
          </a:p>
          <a:p>
            <a:pPr algn="r" rtl="1"/>
            <a:endParaRPr lang="ar-EG"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444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latin typeface="Times New Roman" panose="02020603050405020304" pitchFamily="18" charset="0"/>
                <a:cs typeface="Times New Roman" panose="02020603050405020304" pitchFamily="18" charset="0"/>
              </a:rPr>
              <a:t>تحضيرها :</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5252" y="1930400"/>
            <a:ext cx="8596668" cy="3880773"/>
          </a:xfrm>
        </p:spPr>
        <p:txBody>
          <a:bodyPr>
            <a:normAutofit/>
          </a:bodyPr>
          <a:lstStyle/>
          <a:p>
            <a:pPr algn="r" rtl="1"/>
            <a:r>
              <a:rPr lang="ar-SA" sz="2800" b="1" dirty="0">
                <a:latin typeface="Times New Roman" panose="02020603050405020304" pitchFamily="18" charset="0"/>
                <a:cs typeface="Times New Roman" panose="02020603050405020304" pitchFamily="18" charset="0"/>
              </a:rPr>
              <a:t>تحضر بوضع قطع الماغنسيوم فى الأثير الجاف ثم يضاف نقطة فنقطة هاليد الألكيل المناسب مع التقليب.  وحرارة التفاعل ترفع درجة حرارة الأثير حتى الغليان (35°م) والماغنسيوم يذوب تدريجيا.  ونحصل بذلك على مركب جرينيارد مذابا فى الأثير ولا يفصل فى هذه الحالة من محلوله بل يستعمل كما هو.</a:t>
            </a:r>
            <a:endParaRPr lang="ar-EG"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970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latin typeface="Times New Roman" panose="02020603050405020304" pitchFamily="18" charset="0"/>
                <a:cs typeface="Times New Roman" panose="02020603050405020304" pitchFamily="18" charset="0"/>
              </a:rPr>
              <a:t>الخواص الكيماوية :</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r" rtl="1"/>
            <a:r>
              <a:rPr lang="ar-SA" sz="2800" dirty="0">
                <a:latin typeface="Times New Roman" panose="02020603050405020304" pitchFamily="18" charset="0"/>
                <a:cs typeface="Times New Roman" panose="02020603050405020304" pitchFamily="18" charset="0"/>
              </a:rPr>
              <a:t>تتفاعل مركبات جرينيارد أما بالأستبدال  </a:t>
            </a:r>
            <a:r>
              <a:rPr lang="en-US" sz="2800" b="1" dirty="0">
                <a:latin typeface="Times New Roman" panose="02020603050405020304" pitchFamily="18" charset="0"/>
                <a:cs typeface="Times New Roman" panose="02020603050405020304" pitchFamily="18" charset="0"/>
              </a:rPr>
              <a:t>Substitution</a:t>
            </a:r>
            <a:r>
              <a:rPr lang="ar-SA" sz="2800" dirty="0">
                <a:latin typeface="Times New Roman" panose="02020603050405020304" pitchFamily="18" charset="0"/>
                <a:cs typeface="Times New Roman" panose="02020603050405020304" pitchFamily="18" charset="0"/>
              </a:rPr>
              <a:t>   أو بالأضافة  </a:t>
            </a:r>
            <a:r>
              <a:rPr lang="en-US" sz="2800" b="1" dirty="0">
                <a:latin typeface="Times New Roman" panose="02020603050405020304" pitchFamily="18" charset="0"/>
                <a:cs typeface="Times New Roman" panose="02020603050405020304" pitchFamily="18" charset="0"/>
              </a:rPr>
              <a:t>Addition</a:t>
            </a:r>
            <a:r>
              <a:rPr lang="ar-SA" sz="2800" dirty="0">
                <a:latin typeface="Times New Roman" panose="02020603050405020304" pitchFamily="18" charset="0"/>
                <a:cs typeface="Times New Roman" panose="02020603050405020304" pitchFamily="18" charset="0"/>
              </a:rPr>
              <a:t>  وتعتبر تفاعلات الأضافة من أهم التفاعلات</a:t>
            </a:r>
            <a:r>
              <a:rPr lang="ar-SA" sz="2800" dirty="0" smtClean="0">
                <a:latin typeface="Times New Roman" panose="02020603050405020304" pitchFamily="18" charset="0"/>
                <a:cs typeface="Times New Roman" panose="02020603050405020304" pitchFamily="18" charset="0"/>
              </a:rPr>
              <a:t>.</a:t>
            </a:r>
            <a:endParaRPr lang="ar-EG" sz="2800" dirty="0" smtClean="0">
              <a:latin typeface="Times New Roman" panose="02020603050405020304" pitchFamily="18" charset="0"/>
              <a:cs typeface="Times New Roman" panose="02020603050405020304" pitchFamily="18" charset="0"/>
            </a:endParaRPr>
          </a:p>
          <a:p>
            <a:pPr algn="r" rtl="1"/>
            <a:r>
              <a:rPr lang="ar-SA" sz="2800" b="1" dirty="0">
                <a:latin typeface="Times New Roman" panose="02020603050405020304" pitchFamily="18" charset="0"/>
                <a:cs typeface="Times New Roman" panose="02020603050405020304" pitchFamily="18" charset="0"/>
              </a:rPr>
              <a:t>التفاعلات </a:t>
            </a:r>
            <a:r>
              <a:rPr lang="ar-SA" sz="2800" b="1" dirty="0" smtClean="0">
                <a:latin typeface="Times New Roman" panose="02020603050405020304" pitchFamily="18" charset="0"/>
                <a:cs typeface="Times New Roman" panose="02020603050405020304" pitchFamily="18" charset="0"/>
              </a:rPr>
              <a:t>الأستبدالية</a:t>
            </a:r>
            <a:endParaRPr lang="ar-EG" sz="2800" b="1" dirty="0" smtClean="0">
              <a:latin typeface="Times New Roman" panose="02020603050405020304" pitchFamily="18" charset="0"/>
              <a:cs typeface="Times New Roman" panose="02020603050405020304" pitchFamily="18" charset="0"/>
            </a:endParaRPr>
          </a:p>
          <a:p>
            <a:pPr algn="r" rtl="1"/>
            <a:endParaRPr lang="ar-EG" sz="2800" dirty="0" smtClean="0">
              <a:latin typeface="Times New Roman" panose="02020603050405020304" pitchFamily="18" charset="0"/>
              <a:cs typeface="Times New Roman" panose="02020603050405020304" pitchFamily="18" charset="0"/>
            </a:endParaRPr>
          </a:p>
          <a:p>
            <a:pPr algn="r" rtl="1"/>
            <a:endParaRPr lang="ar-EG" sz="2800" dirty="0">
              <a:latin typeface="Times New Roman" panose="02020603050405020304" pitchFamily="18" charset="0"/>
              <a:cs typeface="Times New Roman" panose="02020603050405020304" pitchFamily="18" charset="0"/>
            </a:endParaRPr>
          </a:p>
          <a:p>
            <a:pPr algn="r" rtl="1"/>
            <a:r>
              <a:rPr lang="ar-SA" sz="2800" b="1" dirty="0">
                <a:latin typeface="Times New Roman" panose="02020603050405020304" pitchFamily="18" charset="0"/>
                <a:cs typeface="Times New Roman" panose="02020603050405020304" pitchFamily="18" charset="0"/>
              </a:rPr>
              <a:t>تفاعلات الأضافة</a:t>
            </a:r>
            <a:endParaRPr lang="ar-EG" sz="2800" dirty="0" smtClean="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2186285" y="36381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   +                -   +</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Line 1"/>
          <p:cNvSpPr>
            <a:spLocks noChangeShapeType="1"/>
          </p:cNvSpPr>
          <p:nvPr/>
        </p:nvSpPr>
        <p:spPr bwMode="auto">
          <a:xfrm>
            <a:off x="4522902" y="3996032"/>
            <a:ext cx="6858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3"/>
          <p:cNvSpPr>
            <a:spLocks noChangeArrowheads="1"/>
          </p:cNvSpPr>
          <p:nvPr/>
        </p:nvSpPr>
        <p:spPr bwMode="auto">
          <a:xfrm>
            <a:off x="2079576" y="377839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R -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MgX</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    A - H                        RH    +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AMgX</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Line 6"/>
          <p:cNvSpPr>
            <a:spLocks noChangeShapeType="1"/>
          </p:cNvSpPr>
          <p:nvPr/>
        </p:nvSpPr>
        <p:spPr bwMode="auto">
          <a:xfrm>
            <a:off x="5081994" y="5726587"/>
            <a:ext cx="5715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5"/>
          <p:cNvSpPr>
            <a:spLocks noChangeShapeType="1"/>
          </p:cNvSpPr>
          <p:nvPr/>
        </p:nvSpPr>
        <p:spPr bwMode="auto">
          <a:xfrm>
            <a:off x="6553200" y="5900846"/>
            <a:ext cx="0" cy="228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4"/>
          <p:cNvSpPr>
            <a:spLocks noChangeShapeType="1"/>
          </p:cNvSpPr>
          <p:nvPr/>
        </p:nvSpPr>
        <p:spPr bwMode="auto">
          <a:xfrm flipH="1">
            <a:off x="6096000" y="6129446"/>
            <a:ext cx="45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2978150" y="562483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RMgX</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  C = O                   R - C -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OMgX</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2978150" y="598049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O</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0"/>
          <p:cNvSpPr>
            <a:spLocks noChangeArrowheads="1"/>
          </p:cNvSpPr>
          <p:nvPr/>
        </p:nvSpPr>
        <p:spPr bwMode="auto">
          <a:xfrm>
            <a:off x="2915765" y="604295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R - C - OH  +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XMgOH</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5663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sz="5400" b="1" dirty="0" smtClean="0"/>
              <a:t>المراجع:</a:t>
            </a:r>
            <a:endParaRPr lang="en-US" sz="5400" b="1" dirty="0"/>
          </a:p>
        </p:txBody>
      </p:sp>
      <p:sp>
        <p:nvSpPr>
          <p:cNvPr id="3" name="Content Placeholder 2"/>
          <p:cNvSpPr>
            <a:spLocks noGrp="1"/>
          </p:cNvSpPr>
          <p:nvPr>
            <p:ph idx="1"/>
          </p:nvPr>
        </p:nvSpPr>
        <p:spPr>
          <a:xfrm>
            <a:off x="677334" y="1757177"/>
            <a:ext cx="8596668" cy="4280552"/>
          </a:xfrm>
        </p:spPr>
        <p:txBody>
          <a:bodyPr>
            <a:noAutofit/>
          </a:bodyPr>
          <a:lstStyle/>
          <a:p>
            <a:pPr algn="r" rtl="1"/>
            <a:r>
              <a:rPr lang="ar-EG" sz="2800" dirty="0" smtClean="0"/>
              <a:t>مذكرة القسم.</a:t>
            </a:r>
          </a:p>
        </p:txBody>
      </p:sp>
    </p:spTree>
    <p:extLst>
      <p:ext uri="{BB962C8B-B14F-4D97-AF65-F5344CB8AC3E}">
        <p14:creationId xmlns:p14="http://schemas.microsoft.com/office/powerpoint/2010/main" val="2663099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775520" y="188640"/>
            <a:ext cx="8640960" cy="5688632"/>
          </a:xfrm>
          <a:prstGeom prst="rect">
            <a:avLst/>
          </a:prstGeom>
        </p:spPr>
        <p:txBody>
          <a:bodyPr/>
          <a:lstStyle/>
          <a:p>
            <a:pPr marL="0" indent="0" algn="ctr" rtl="1">
              <a:buNone/>
            </a:pPr>
            <a:endParaRPr lang="en-US" dirty="0">
              <a:latin typeface="Times New Roman" pitchFamily="18" charset="0"/>
              <a:cs typeface="Times New Roman" pitchFamily="18" charset="0"/>
            </a:endParaRPr>
          </a:p>
          <a:p>
            <a:pPr marL="0" indent="0" algn="ctr" rtl="1">
              <a:buNone/>
            </a:pPr>
            <a:endParaRPr lang="en-US" dirty="0">
              <a:latin typeface="Times New Roman" pitchFamily="18" charset="0"/>
              <a:cs typeface="Times New Roman" pitchFamily="18" charset="0"/>
            </a:endParaRPr>
          </a:p>
          <a:p>
            <a:pPr marL="0" indent="0" algn="ctr" rtl="1">
              <a:buNone/>
            </a:pPr>
            <a:endParaRPr lang="en-US" dirty="0">
              <a:latin typeface="Times New Roman" pitchFamily="18" charset="0"/>
              <a:cs typeface="Times New Roman" pitchFamily="18" charset="0"/>
            </a:endParaRPr>
          </a:p>
          <a:p>
            <a:pPr marL="0" indent="0" algn="ctr" rtl="1">
              <a:buNone/>
            </a:pPr>
            <a:endParaRPr lang="en-US" dirty="0">
              <a:latin typeface="Times New Roman" pitchFamily="18" charset="0"/>
              <a:cs typeface="Times New Roman" pitchFamily="18" charset="0"/>
            </a:endParaRPr>
          </a:p>
          <a:p>
            <a:pPr marL="0" indent="0" algn="ctr" rtl="1">
              <a:buNone/>
            </a:pPr>
            <a:r>
              <a:rPr lang="ar-EG" sz="4000" b="1" dirty="0">
                <a:solidFill>
                  <a:srgbClr val="FFFF00"/>
                </a:solidFill>
                <a:latin typeface="Times New Roman" pitchFamily="18" charset="0"/>
                <a:cs typeface="Times New Roman" pitchFamily="18" charset="0"/>
              </a:rPr>
              <a:t>مع أطيب التمنيات بالتوفيق</a:t>
            </a:r>
          </a:p>
          <a:p>
            <a:pPr marL="0" indent="0" algn="ctr" rtl="1">
              <a:buNone/>
            </a:pPr>
            <a:r>
              <a:rPr lang="en-US" sz="4000" b="1" dirty="0">
                <a:solidFill>
                  <a:srgbClr val="FFFF00"/>
                </a:solidFill>
                <a:latin typeface="Times New Roman" pitchFamily="18" charset="0"/>
                <a:cs typeface="Times New Roman" pitchFamily="18" charset="0"/>
                <a:hlinkClick r:id="rId2"/>
              </a:rPr>
              <a:t>ahmed.mohamed@fagr.bu.edu.eg</a:t>
            </a:r>
            <a:endParaRPr lang="en-US" sz="4000" b="1" dirty="0">
              <a:solidFill>
                <a:srgbClr val="FFFF00"/>
              </a:solidFill>
              <a:latin typeface="Times New Roman" pitchFamily="18" charset="0"/>
              <a:cs typeface="Times New Roman" pitchFamily="18" charset="0"/>
            </a:endParaRPr>
          </a:p>
          <a:p>
            <a:pPr marL="0" indent="0" algn="ctr" rtl="1">
              <a:buNone/>
            </a:pPr>
            <a:r>
              <a:rPr lang="en-US" sz="4000" dirty="0">
                <a:hlinkClick r:id="rId3"/>
              </a:rPr>
              <a:t>http://www.bu.edu.eg/staff/ahmedmohamed6</a:t>
            </a:r>
            <a:endParaRPr lang="en-US" sz="4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584012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82" y="138953"/>
            <a:ext cx="8964720" cy="950259"/>
          </a:xfrm>
        </p:spPr>
        <p:txBody>
          <a:bodyPr>
            <a:noAutofit/>
          </a:bodyPr>
          <a:lstStyle/>
          <a:p>
            <a:pPr algn="r" rtl="1"/>
            <a:r>
              <a:rPr lang="ar-SA" sz="4800" b="1" dirty="0">
                <a:solidFill>
                  <a:srgbClr val="FF0000"/>
                </a:solidFill>
                <a:latin typeface="Times New Roman" panose="02020603050405020304" pitchFamily="18" charset="0"/>
                <a:cs typeface="Times New Roman" panose="02020603050405020304" pitchFamily="18" charset="0"/>
              </a:rPr>
              <a:t>المشتقات الهالوجينية للأيدروجينات المكربنة</a:t>
            </a:r>
            <a:endParaRPr lang="en-US" sz="4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2828" y="1676495"/>
            <a:ext cx="8596668" cy="3880773"/>
          </a:xfrm>
        </p:spPr>
        <p:txBody>
          <a:bodyPr>
            <a:normAutofit/>
          </a:bodyPr>
          <a:lstStyle/>
          <a:p>
            <a:pPr algn="r" rtl="1"/>
            <a:r>
              <a:rPr lang="ar-SA" sz="3200" b="1" dirty="0">
                <a:latin typeface="Times New Roman" panose="02020603050405020304" pitchFamily="18" charset="0"/>
                <a:cs typeface="Times New Roman" panose="02020603050405020304" pitchFamily="18" charset="0"/>
              </a:rPr>
              <a:t>التسمية   </a:t>
            </a:r>
            <a:r>
              <a:rPr lang="en-US" sz="3200" b="1" dirty="0">
                <a:latin typeface="Times New Roman" panose="02020603050405020304" pitchFamily="18" charset="0"/>
                <a:cs typeface="Times New Roman" panose="02020603050405020304" pitchFamily="18" charset="0"/>
              </a:rPr>
              <a:t>Nomenclature</a:t>
            </a:r>
            <a:r>
              <a:rPr lang="ar-SA"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algn="r" rtl="1"/>
            <a:r>
              <a:rPr lang="ar-SA" sz="3200" dirty="0">
                <a:latin typeface="Times New Roman" panose="02020603050405020304" pitchFamily="18" charset="0"/>
                <a:cs typeface="Times New Roman" panose="02020603050405020304" pitchFamily="18" charset="0"/>
              </a:rPr>
              <a:t>	تستعمل الطريقة السابق الأشارة اليها تبعا لنظام  </a:t>
            </a:r>
            <a:r>
              <a:rPr lang="en-US" sz="3200" b="1" dirty="0">
                <a:latin typeface="Times New Roman" panose="02020603050405020304" pitchFamily="18" charset="0"/>
                <a:cs typeface="Times New Roman" panose="02020603050405020304" pitchFamily="18" charset="0"/>
              </a:rPr>
              <a:t>IUPAC</a:t>
            </a:r>
            <a:r>
              <a:rPr lang="ar-SA" sz="3200" dirty="0">
                <a:latin typeface="Times New Roman" panose="02020603050405020304" pitchFamily="18" charset="0"/>
                <a:cs typeface="Times New Roman" panose="02020603050405020304" pitchFamily="18" charset="0"/>
              </a:rPr>
              <a:t>  مع ملاحظة ابتداء الترقييم فى السلسلة من الناحية القريبة من ذرة </a:t>
            </a:r>
            <a:r>
              <a:rPr lang="ar-SA" sz="3200" dirty="0" smtClean="0">
                <a:latin typeface="Times New Roman" panose="02020603050405020304" pitchFamily="18" charset="0"/>
                <a:cs typeface="Times New Roman" panose="02020603050405020304" pitchFamily="18" charset="0"/>
              </a:rPr>
              <a:t>الهالوجين.</a:t>
            </a:r>
            <a:endParaRPr lang="ar-EG" sz="3200" dirty="0" smtClean="0">
              <a:latin typeface="Times New Roman" panose="02020603050405020304" pitchFamily="18" charset="0"/>
              <a:cs typeface="Times New Roman" panose="02020603050405020304" pitchFamily="18" charset="0"/>
            </a:endParaRPr>
          </a:p>
          <a:p>
            <a:pPr marL="0" indent="0" algn="ctr">
              <a:buNone/>
            </a:pPr>
            <a:r>
              <a:rPr lang="en-US" sz="3200" b="1" dirty="0">
                <a:latin typeface="Times New Roman" panose="02020603050405020304" pitchFamily="18" charset="0"/>
                <a:cs typeface="Times New Roman" panose="02020603050405020304" pitchFamily="18" charset="0"/>
              </a:rPr>
              <a:t>CH</a:t>
            </a:r>
            <a:r>
              <a:rPr lang="en-US" sz="3200" b="1" baseline="-25000" dirty="0">
                <a:latin typeface="Times New Roman" panose="02020603050405020304" pitchFamily="18" charset="0"/>
                <a:cs typeface="Times New Roman" panose="02020603050405020304" pitchFamily="18" charset="0"/>
              </a:rPr>
              <a:t>3</a:t>
            </a:r>
            <a:r>
              <a:rPr lang="en-US" sz="3200" b="1" dirty="0">
                <a:latin typeface="Times New Roman" panose="02020603050405020304" pitchFamily="18" charset="0"/>
                <a:cs typeface="Times New Roman" panose="02020603050405020304" pitchFamily="18" charset="0"/>
              </a:rPr>
              <a:t>-CHCl-CH</a:t>
            </a:r>
            <a:r>
              <a:rPr lang="en-US" sz="3200" b="1" baseline="-25000" dirty="0">
                <a:latin typeface="Times New Roman" panose="02020603050405020304" pitchFamily="18" charset="0"/>
                <a:cs typeface="Times New Roman" panose="02020603050405020304" pitchFamily="18" charset="0"/>
              </a:rPr>
              <a:t>2</a:t>
            </a:r>
            <a:r>
              <a:rPr lang="en-US" sz="3200" b="1" dirty="0">
                <a:latin typeface="Times New Roman" panose="02020603050405020304" pitchFamily="18" charset="0"/>
                <a:cs typeface="Times New Roman" panose="02020603050405020304" pitchFamily="18" charset="0"/>
              </a:rPr>
              <a:t>-CH</a:t>
            </a:r>
            <a:r>
              <a:rPr lang="en-US" sz="3200" b="1" baseline="-25000" dirty="0">
                <a:latin typeface="Times New Roman" panose="02020603050405020304" pitchFamily="18" charset="0"/>
                <a:cs typeface="Times New Roman" panose="02020603050405020304" pitchFamily="18" charset="0"/>
              </a:rPr>
              <a:t>2</a:t>
            </a:r>
            <a:r>
              <a:rPr lang="en-US" sz="3200" b="1" dirty="0">
                <a:latin typeface="Times New Roman" panose="02020603050405020304" pitchFamily="18" charset="0"/>
                <a:cs typeface="Times New Roman" panose="02020603050405020304" pitchFamily="18" charset="0"/>
              </a:rPr>
              <a:t>-CH</a:t>
            </a:r>
            <a:r>
              <a:rPr lang="en-US" sz="3200" b="1"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p>
            <a:pPr marL="0" indent="0" algn="ctr">
              <a:buNone/>
            </a:pPr>
            <a:r>
              <a:rPr lang="en-US" sz="3200" b="1" dirty="0">
                <a:latin typeface="Times New Roman" panose="02020603050405020304" pitchFamily="18" charset="0"/>
                <a:cs typeface="Times New Roman" panose="02020603050405020304" pitchFamily="18" charset="0"/>
              </a:rPr>
              <a:t>2-chloropentane  </a:t>
            </a:r>
            <a:r>
              <a:rPr lang="ar-SA" sz="3200" b="1" dirty="0">
                <a:latin typeface="Times New Roman" panose="02020603050405020304" pitchFamily="18" charset="0"/>
                <a:cs typeface="Times New Roman" panose="02020603050405020304" pitchFamily="18" charset="0"/>
              </a:rPr>
              <a:t>(2-كلوروبنتان)</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21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b="1" dirty="0">
                <a:latin typeface="Times New Roman" panose="02020603050405020304" pitchFamily="18" charset="0"/>
                <a:cs typeface="Times New Roman" panose="02020603050405020304" pitchFamily="18" charset="0"/>
              </a:rPr>
              <a:t>هاليدات ألألكيل أحادية الهالوجين :</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r" rtl="1"/>
            <a:r>
              <a:rPr lang="ar-SA" sz="2400" dirty="0">
                <a:latin typeface="Times New Roman" panose="02020603050405020304" pitchFamily="18" charset="0"/>
                <a:cs typeface="Times New Roman" panose="02020603050405020304" pitchFamily="18" charset="0"/>
              </a:rPr>
              <a:t>رمزها العام (</a:t>
            </a:r>
            <a:r>
              <a:rPr lang="en-US" sz="2400" b="1" dirty="0">
                <a:latin typeface="Times New Roman" panose="02020603050405020304" pitchFamily="18" charset="0"/>
                <a:cs typeface="Times New Roman" panose="02020603050405020304" pitchFamily="18" charset="0"/>
              </a:rPr>
              <a:t>C</a:t>
            </a:r>
            <a:r>
              <a:rPr lang="en-US" sz="2400" b="1" baseline="-25000" dirty="0">
                <a:latin typeface="Times New Roman" panose="02020603050405020304" pitchFamily="18" charset="0"/>
                <a:cs typeface="Times New Roman" panose="02020603050405020304" pitchFamily="18" charset="0"/>
              </a:rPr>
              <a:t>n</a:t>
            </a:r>
            <a:r>
              <a:rPr lang="en-US" sz="2400" b="1" dirty="0">
                <a:latin typeface="Times New Roman" panose="02020603050405020304" pitchFamily="18" charset="0"/>
                <a:cs typeface="Times New Roman" panose="02020603050405020304" pitchFamily="18" charset="0"/>
              </a:rPr>
              <a:t>H</a:t>
            </a:r>
            <a:r>
              <a:rPr lang="en-US" sz="2400" b="1" baseline="-25000" dirty="0">
                <a:latin typeface="Times New Roman" panose="02020603050405020304" pitchFamily="18" charset="0"/>
                <a:cs typeface="Times New Roman" panose="02020603050405020304" pitchFamily="18" charset="0"/>
              </a:rPr>
              <a:t>2n=1</a:t>
            </a:r>
            <a:r>
              <a:rPr lang="en-US" sz="2400" b="1" dirty="0">
                <a:latin typeface="Times New Roman" panose="02020603050405020304" pitchFamily="18" charset="0"/>
                <a:cs typeface="Times New Roman" panose="02020603050405020304" pitchFamily="18" charset="0"/>
              </a:rPr>
              <a:t>X</a:t>
            </a:r>
            <a:r>
              <a:rPr lang="ar-SA" sz="2400" dirty="0">
                <a:latin typeface="Times New Roman" panose="02020603050405020304" pitchFamily="18" charset="0"/>
                <a:cs typeface="Times New Roman" panose="02020603050405020304" pitchFamily="18" charset="0"/>
              </a:rPr>
              <a:t>) وهى تنقسم الى هاليدات الألكيل الأولية </a:t>
            </a:r>
            <a:r>
              <a:rPr lang="en-US" sz="2400" b="1" dirty="0">
                <a:latin typeface="Times New Roman" panose="02020603050405020304" pitchFamily="18" charset="0"/>
                <a:cs typeface="Times New Roman" panose="02020603050405020304" pitchFamily="18" charset="0"/>
              </a:rPr>
              <a:t>primary</a:t>
            </a:r>
            <a:r>
              <a:rPr lang="ar-SA" sz="2400" dirty="0">
                <a:latin typeface="Times New Roman" panose="02020603050405020304" pitchFamily="18" charset="0"/>
                <a:cs typeface="Times New Roman" panose="02020603050405020304" pitchFamily="18" charset="0"/>
              </a:rPr>
              <a:t> ، ثانوية   </a:t>
            </a:r>
            <a:r>
              <a:rPr lang="en-US" sz="2400" b="1" dirty="0">
                <a:latin typeface="Times New Roman" panose="02020603050405020304" pitchFamily="18" charset="0"/>
                <a:cs typeface="Times New Roman" panose="02020603050405020304" pitchFamily="18" charset="0"/>
              </a:rPr>
              <a:t>Secondary </a:t>
            </a:r>
            <a:r>
              <a:rPr lang="ar-SA" sz="2400" dirty="0">
                <a:latin typeface="Times New Roman" panose="02020603050405020304" pitchFamily="18" charset="0"/>
                <a:cs typeface="Times New Roman" panose="02020603050405020304" pitchFamily="18" charset="0"/>
              </a:rPr>
              <a:t>، ثلاثية   </a:t>
            </a:r>
            <a:r>
              <a:rPr lang="en-US" sz="2400" b="1" dirty="0">
                <a:latin typeface="Times New Roman" panose="02020603050405020304" pitchFamily="18" charset="0"/>
                <a:cs typeface="Times New Roman" panose="02020603050405020304" pitchFamily="18" charset="0"/>
              </a:rPr>
              <a:t>Tertiary</a:t>
            </a:r>
            <a:r>
              <a:rPr lang="ar-SA" sz="2400" dirty="0" smtClean="0">
                <a:latin typeface="Times New Roman" panose="02020603050405020304" pitchFamily="18" charset="0"/>
                <a:cs typeface="Times New Roman" panose="02020603050405020304" pitchFamily="18" charset="0"/>
              </a:rPr>
              <a:t>.</a:t>
            </a:r>
            <a:r>
              <a:rPr lang="ar-SA"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CH</a:t>
            </a:r>
            <a:r>
              <a:rPr lang="en-US" sz="2400" b="1" baseline="-25000" dirty="0" smtClean="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en-US" sz="2400" b="1" dirty="0">
                <a:latin typeface="Times New Roman" panose="02020603050405020304" pitchFamily="18" charset="0"/>
                <a:cs typeface="Times New Roman" panose="02020603050405020304" pitchFamily="18" charset="0"/>
              </a:rPr>
              <a:t>CH</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-CH</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Br                   CH</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-CH-CH</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CH</a:t>
            </a:r>
            <a:r>
              <a:rPr lang="en-US" sz="2400" b="1" baseline="-25000" dirty="0" smtClean="0">
                <a:latin typeface="Times New Roman" panose="02020603050405020304" pitchFamily="18" charset="0"/>
                <a:cs typeface="Times New Roman" panose="02020603050405020304" pitchFamily="18" charset="0"/>
              </a:rPr>
              <a:t>3</a:t>
            </a:r>
            <a:r>
              <a:rPr lang="en-US" sz="2400" b="1" dirty="0" smtClean="0">
                <a:latin typeface="Times New Roman" panose="02020603050405020304" pitchFamily="18" charset="0"/>
                <a:cs typeface="Times New Roman" panose="02020603050405020304" pitchFamily="18" charset="0"/>
              </a:rPr>
              <a:t>-C-CH</a:t>
            </a:r>
            <a:r>
              <a:rPr lang="en-US" sz="2400" b="1" baseline="-25000" dirty="0" smtClean="0">
                <a:latin typeface="Times New Roman" panose="02020603050405020304" pitchFamily="18" charset="0"/>
                <a:cs typeface="Times New Roman" panose="02020603050405020304" pitchFamily="18" charset="0"/>
              </a:rPr>
              <a:t>3</a:t>
            </a:r>
            <a:endParaRPr lang="en-US" sz="2400" dirty="0">
              <a:latin typeface="Times New Roman" panose="02020603050405020304" pitchFamily="18" charset="0"/>
              <a:cs typeface="Times New Roman" panose="02020603050405020304" pitchFamily="18" charset="0"/>
            </a:endParaRPr>
          </a:p>
          <a:p>
            <a:pPr algn="r" rtl="1"/>
            <a:r>
              <a:rPr lang="en-US" sz="2400" b="1" dirty="0" smtClean="0">
                <a:latin typeface="Times New Roman" panose="02020603050405020304" pitchFamily="18" charset="0"/>
                <a:cs typeface="Times New Roman" panose="02020603050405020304" pitchFamily="18" charset="0"/>
              </a:rPr>
              <a:t>Br      </a:t>
            </a:r>
            <a:r>
              <a:rPr lang="ar-EG"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Br</a:t>
            </a:r>
            <a:endParaRPr lang="en-US" sz="2400" dirty="0">
              <a:latin typeface="Times New Roman" panose="02020603050405020304" pitchFamily="18" charset="0"/>
              <a:cs typeface="Times New Roman" panose="02020603050405020304" pitchFamily="18" charset="0"/>
            </a:endParaRPr>
          </a:p>
          <a:p>
            <a:pPr algn="r" rtl="1"/>
            <a:r>
              <a:rPr lang="en-US" sz="2400" b="1" dirty="0">
                <a:latin typeface="Times New Roman" panose="02020603050405020304" pitchFamily="18" charset="0"/>
                <a:cs typeface="Times New Roman" panose="02020603050405020304" pitchFamily="18" charset="0"/>
              </a:rPr>
              <a:t> Primary                            Secondary                       </a:t>
            </a:r>
            <a:r>
              <a:rPr lang="en-US" sz="2400" b="1" dirty="0" smtClean="0">
                <a:latin typeface="Times New Roman" panose="02020603050405020304" pitchFamily="18" charset="0"/>
                <a:cs typeface="Times New Roman" panose="02020603050405020304" pitchFamily="18" charset="0"/>
              </a:rPr>
              <a:t>Tertiary</a:t>
            </a:r>
            <a:endParaRPr lang="en-US" sz="2400" dirty="0">
              <a:latin typeface="Times New Roman" panose="02020603050405020304" pitchFamily="18" charset="0"/>
              <a:cs typeface="Times New Roman" panose="02020603050405020304" pitchFamily="18" charset="0"/>
            </a:endParaRPr>
          </a:p>
          <a:p>
            <a:pPr algn="r" rtl="1"/>
            <a:endParaRPr lang="en-US" sz="24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8113059" y="3390899"/>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8086165" y="3899269"/>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5038169" y="3881339"/>
            <a:ext cx="0" cy="20170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55329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latin typeface="Times New Roman" panose="02020603050405020304" pitchFamily="18" charset="0"/>
                <a:cs typeface="Times New Roman" panose="02020603050405020304" pitchFamily="18" charset="0"/>
              </a:rPr>
              <a:t>طرق تحضير هاليدات الألكيل أحادية الهالوجين:</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58833" y="1629988"/>
            <a:ext cx="8596668" cy="3880773"/>
          </a:xfrm>
        </p:spPr>
        <p:txBody>
          <a:bodyPr>
            <a:noAutofit/>
          </a:bodyPr>
          <a:lstStyle/>
          <a:p>
            <a:pPr algn="r" rtl="1"/>
            <a:r>
              <a:rPr lang="ar-SA" sz="2800" b="1" dirty="0">
                <a:latin typeface="Times New Roman" panose="02020603050405020304" pitchFamily="18" charset="0"/>
                <a:cs typeface="Times New Roman" panose="02020603050405020304" pitchFamily="18" charset="0"/>
              </a:rPr>
              <a:t>من </a:t>
            </a:r>
            <a:r>
              <a:rPr lang="ar-SA" sz="2800" b="1" dirty="0" smtClean="0">
                <a:latin typeface="Times New Roman" panose="02020603050405020304" pitchFamily="18" charset="0"/>
                <a:cs typeface="Times New Roman" panose="02020603050405020304" pitchFamily="18" charset="0"/>
              </a:rPr>
              <a:t>الكحولات</a:t>
            </a:r>
            <a:endParaRPr lang="en-US" sz="2800" b="1" dirty="0" smtClean="0">
              <a:latin typeface="Times New Roman" panose="02020603050405020304" pitchFamily="18" charset="0"/>
              <a:cs typeface="Times New Roman" panose="02020603050405020304" pitchFamily="18" charset="0"/>
            </a:endParaRPr>
          </a:p>
          <a:p>
            <a:pPr algn="r" rtl="1"/>
            <a:endParaRPr lang="en-US" sz="2800" b="1" dirty="0" smtClean="0">
              <a:latin typeface="Times New Roman" panose="02020603050405020304" pitchFamily="18" charset="0"/>
              <a:cs typeface="Times New Roman" panose="02020603050405020304" pitchFamily="18" charset="0"/>
            </a:endParaRPr>
          </a:p>
          <a:p>
            <a:pPr algn="r" rtl="1"/>
            <a:r>
              <a:rPr lang="ar-SA" sz="2800" dirty="0">
                <a:latin typeface="Times New Roman" panose="02020603050405020304" pitchFamily="18" charset="0"/>
                <a:cs typeface="Times New Roman" panose="02020603050405020304" pitchFamily="18" charset="0"/>
              </a:rPr>
              <a:t>وميكانيكية هذه التفاعلات كالتالى:</a:t>
            </a:r>
            <a:endParaRPr lang="en-US" sz="2800" b="1" dirty="0" smtClean="0">
              <a:latin typeface="Times New Roman" panose="02020603050405020304" pitchFamily="18" charset="0"/>
              <a:cs typeface="Times New Roman" panose="02020603050405020304" pitchFamily="18" charset="0"/>
            </a:endParaRPr>
          </a:p>
          <a:p>
            <a:pPr algn="r" rtl="1"/>
            <a:endParaRPr lang="en-US" sz="2800" b="1" dirty="0" smtClean="0">
              <a:latin typeface="Times New Roman" panose="02020603050405020304" pitchFamily="18" charset="0"/>
              <a:cs typeface="Times New Roman" panose="02020603050405020304" pitchFamily="18" charset="0"/>
            </a:endParaRPr>
          </a:p>
          <a:p>
            <a:pPr algn="r" rtl="1"/>
            <a:endParaRPr lang="en-US" sz="2800" b="1" dirty="0" smtClean="0">
              <a:latin typeface="Times New Roman" panose="02020603050405020304" pitchFamily="18" charset="0"/>
              <a:cs typeface="Times New Roman" panose="02020603050405020304" pitchFamily="18" charset="0"/>
            </a:endParaRPr>
          </a:p>
          <a:p>
            <a:pPr algn="r" rtl="1"/>
            <a:r>
              <a:rPr lang="ar-SA" sz="2800" b="1" dirty="0">
                <a:latin typeface="Times New Roman" panose="02020603050405020304" pitchFamily="18" charset="0"/>
                <a:cs typeface="Times New Roman" panose="02020603050405020304" pitchFamily="18" charset="0"/>
              </a:rPr>
              <a:t>من </a:t>
            </a:r>
            <a:r>
              <a:rPr lang="ar-SA" sz="2800" b="1" dirty="0" smtClean="0">
                <a:latin typeface="Times New Roman" panose="02020603050405020304" pitchFamily="18" charset="0"/>
                <a:cs typeface="Times New Roman" panose="02020603050405020304" pitchFamily="18" charset="0"/>
              </a:rPr>
              <a:t>الألكينات</a:t>
            </a:r>
            <a:endParaRPr lang="en-US" sz="2800" b="1" dirty="0" smtClean="0">
              <a:latin typeface="Times New Roman" panose="02020603050405020304" pitchFamily="18" charset="0"/>
              <a:cs typeface="Times New Roman" panose="02020603050405020304" pitchFamily="18" charset="0"/>
            </a:endParaRPr>
          </a:p>
          <a:p>
            <a:pPr algn="r" rtl="1"/>
            <a:endParaRPr lang="en-US" sz="2800" b="1" dirty="0" smtClean="0">
              <a:latin typeface="Times New Roman" panose="02020603050405020304" pitchFamily="18" charset="0"/>
              <a:cs typeface="Times New Roman" panose="02020603050405020304" pitchFamily="18" charset="0"/>
            </a:endParaRPr>
          </a:p>
          <a:p>
            <a:pPr algn="r" rtl="1"/>
            <a:r>
              <a:rPr lang="ar-SA" sz="2800" b="1" dirty="0">
                <a:latin typeface="Times New Roman" panose="02020603050405020304" pitchFamily="18" charset="0"/>
                <a:cs typeface="Times New Roman" panose="02020603050405020304" pitchFamily="18" charset="0"/>
              </a:rPr>
              <a:t>من الأحماض العضوية</a:t>
            </a:r>
            <a:endParaRPr lang="en-US" sz="2800" dirty="0">
              <a:latin typeface="Times New Roman" panose="02020603050405020304" pitchFamily="18" charset="0"/>
              <a:cs typeface="Times New Roman" panose="02020603050405020304" pitchFamily="18" charset="0"/>
            </a:endParaRPr>
          </a:p>
          <a:p>
            <a:pPr algn="r" rtl="1"/>
            <a:endParaRPr lang="en-US" sz="28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295835" y="381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3"/>
          <p:cNvSpPr>
            <a:spLocks noChangeArrowheads="1"/>
          </p:cNvSpPr>
          <p:nvPr/>
        </p:nvSpPr>
        <p:spPr bwMode="auto">
          <a:xfrm>
            <a:off x="2117538" y="246911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3</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OH   +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HCl</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ZnCl</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 </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3</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Cl    + 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O</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heat</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Line 4"/>
          <p:cNvSpPr>
            <a:spLocks noChangeShapeType="1"/>
          </p:cNvSpPr>
          <p:nvPr/>
        </p:nvSpPr>
        <p:spPr bwMode="auto">
          <a:xfrm>
            <a:off x="4048032" y="2566608"/>
            <a:ext cx="8001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7"/>
          <p:cNvSpPr>
            <a:spLocks noChangeShapeType="1"/>
          </p:cNvSpPr>
          <p:nvPr/>
        </p:nvSpPr>
        <p:spPr bwMode="auto">
          <a:xfrm>
            <a:off x="3476532" y="3637610"/>
            <a:ext cx="6858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6"/>
          <p:cNvSpPr>
            <a:spLocks noChangeShapeType="1"/>
          </p:cNvSpPr>
          <p:nvPr/>
        </p:nvSpPr>
        <p:spPr bwMode="auto">
          <a:xfrm>
            <a:off x="3160526" y="3906552"/>
            <a:ext cx="10287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5"/>
          <p:cNvSpPr>
            <a:spLocks noChangeShapeType="1"/>
          </p:cNvSpPr>
          <p:nvPr/>
        </p:nvSpPr>
        <p:spPr bwMode="auto">
          <a:xfrm>
            <a:off x="3247932" y="4250292"/>
            <a:ext cx="9144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8"/>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9"/>
          <p:cNvSpPr>
            <a:spLocks noChangeArrowheads="1"/>
          </p:cNvSpPr>
          <p:nvPr/>
        </p:nvSpPr>
        <p:spPr bwMode="auto">
          <a:xfrm>
            <a:off x="2380130" y="3570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ROH   +   HX                       ROH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  X</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0"/>
          <p:cNvSpPr>
            <a:spLocks noChangeArrowheads="1"/>
          </p:cNvSpPr>
          <p:nvPr/>
        </p:nvSpPr>
        <p:spPr bwMode="auto">
          <a:xfrm>
            <a:off x="2380130" y="38307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ROH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R    +  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O</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11"/>
          <p:cNvSpPr>
            <a:spLocks noChangeArrowheads="1"/>
          </p:cNvSpPr>
          <p:nvPr/>
        </p:nvSpPr>
        <p:spPr bwMode="auto">
          <a:xfrm>
            <a:off x="2380130" y="400637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R    +     X                            RX</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Line 12"/>
          <p:cNvSpPr>
            <a:spLocks noChangeShapeType="1"/>
          </p:cNvSpPr>
          <p:nvPr/>
        </p:nvSpPr>
        <p:spPr bwMode="auto">
          <a:xfrm>
            <a:off x="3876582" y="5120618"/>
            <a:ext cx="5715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4"/>
          <p:cNvSpPr>
            <a:spLocks noChangeArrowheads="1"/>
          </p:cNvSpPr>
          <p:nvPr/>
        </p:nvSpPr>
        <p:spPr bwMode="auto">
          <a:xfrm>
            <a:off x="2380130" y="4883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RCH= 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   HX                    RCH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X-CH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3</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1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Line 15"/>
          <p:cNvSpPr>
            <a:spLocks noChangeShapeType="1"/>
          </p:cNvSpPr>
          <p:nvPr/>
        </p:nvSpPr>
        <p:spPr bwMode="auto">
          <a:xfrm>
            <a:off x="3597182" y="6006446"/>
            <a:ext cx="10287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7"/>
          <p:cNvSpPr>
            <a:spLocks noChangeArrowheads="1"/>
          </p:cNvSpPr>
          <p:nvPr/>
        </p:nvSpPr>
        <p:spPr bwMode="auto">
          <a:xfrm>
            <a:off x="2117538" y="57923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RCOOAg</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  Br</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RBr</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AgBr</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  CO</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7518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latin typeface="Times New Roman" panose="02020603050405020304" pitchFamily="18" charset="0"/>
                <a:cs typeface="Times New Roman" panose="02020603050405020304" pitchFamily="18" charset="0"/>
              </a:rPr>
              <a:t>الخواص الطبيعية :</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r" rtl="1"/>
            <a:r>
              <a:rPr lang="ar-SA" sz="2800" b="1" dirty="0">
                <a:latin typeface="Times New Roman" panose="02020603050405020304" pitchFamily="18" charset="0"/>
                <a:cs typeface="Times New Roman" panose="02020603050405020304" pitchFamily="18" charset="0"/>
              </a:rPr>
              <a:t>تغلى هاليدات الألكيل فى درجة أكبر من الألكانات المشابهة ذات الوزن الجزىء المشابه.  ويرجع ذلك الى قطبية جزىء هاليد الألكيل فيحدث تجاذب بين الجزيئات وبالتالى ترتفع درجة غليانها عن المركبات المشابهه عديمة القطبية.</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547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464" y="525441"/>
            <a:ext cx="8596668" cy="1320800"/>
          </a:xfrm>
        </p:spPr>
        <p:txBody>
          <a:bodyPr>
            <a:normAutofit/>
          </a:bodyPr>
          <a:lstStyle/>
          <a:p>
            <a:pPr algn="r" rtl="1"/>
            <a:r>
              <a:rPr lang="ar-SA" sz="4000" b="1" dirty="0">
                <a:latin typeface="Times New Roman" panose="02020603050405020304" pitchFamily="18" charset="0"/>
                <a:cs typeface="Times New Roman" panose="02020603050405020304" pitchFamily="18" charset="0"/>
              </a:rPr>
              <a:t>الخواص الكيماوية </a:t>
            </a:r>
            <a:r>
              <a:rPr lang="ar-SA" sz="4000" b="1"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r" rtl="1"/>
            <a:r>
              <a:rPr lang="ar-SA" sz="2800" b="1" dirty="0">
                <a:latin typeface="Times New Roman" panose="02020603050405020304" pitchFamily="18" charset="0"/>
                <a:cs typeface="Times New Roman" panose="02020603050405020304" pitchFamily="18" charset="0"/>
              </a:rPr>
              <a:t>تفاعلات </a:t>
            </a:r>
            <a:r>
              <a:rPr lang="ar-SA" sz="2800" b="1" dirty="0" smtClean="0">
                <a:latin typeface="Times New Roman" panose="02020603050405020304" pitchFamily="18" charset="0"/>
                <a:cs typeface="Times New Roman" panose="02020603050405020304" pitchFamily="18" charset="0"/>
              </a:rPr>
              <a:t>الأزالة</a:t>
            </a:r>
            <a:endParaRPr lang="ar-EG" sz="2800" b="1" dirty="0" smtClean="0">
              <a:latin typeface="Times New Roman" panose="02020603050405020304" pitchFamily="18" charset="0"/>
              <a:cs typeface="Times New Roman" panose="02020603050405020304" pitchFamily="18" charset="0"/>
            </a:endParaRPr>
          </a:p>
          <a:p>
            <a:pPr algn="r" rtl="1"/>
            <a:endParaRPr lang="ar-EG" sz="2800" b="1" dirty="0">
              <a:latin typeface="Times New Roman" panose="02020603050405020304" pitchFamily="18" charset="0"/>
              <a:cs typeface="Times New Roman" panose="02020603050405020304" pitchFamily="18" charset="0"/>
            </a:endParaRPr>
          </a:p>
          <a:p>
            <a:pPr algn="r" rtl="1"/>
            <a:endParaRPr lang="ar-EG" sz="2800" b="1" dirty="0" smtClean="0">
              <a:latin typeface="Times New Roman" panose="02020603050405020304" pitchFamily="18" charset="0"/>
              <a:cs typeface="Times New Roman" panose="02020603050405020304" pitchFamily="18" charset="0"/>
            </a:endParaRPr>
          </a:p>
          <a:p>
            <a:pPr algn="r" rtl="1"/>
            <a:r>
              <a:rPr lang="ar-SA" sz="2800" b="1" dirty="0">
                <a:latin typeface="Times New Roman" panose="02020603050405020304" pitchFamily="18" charset="0"/>
                <a:cs typeface="Times New Roman" panose="02020603050405020304" pitchFamily="18" charset="0"/>
              </a:rPr>
              <a:t>تفاعلات </a:t>
            </a:r>
            <a:r>
              <a:rPr lang="ar-SA" sz="2800" b="1" dirty="0" smtClean="0">
                <a:latin typeface="Times New Roman" panose="02020603050405020304" pitchFamily="18" charset="0"/>
                <a:cs typeface="Times New Roman" panose="02020603050405020304" pitchFamily="18" charset="0"/>
              </a:rPr>
              <a:t>الأستبدال</a:t>
            </a:r>
            <a:endParaRPr lang="ar-EG" sz="2800" b="1" dirty="0" smtClean="0">
              <a:latin typeface="Times New Roman" panose="02020603050405020304" pitchFamily="18" charset="0"/>
              <a:cs typeface="Times New Roman" panose="02020603050405020304" pitchFamily="18" charset="0"/>
            </a:endParaRPr>
          </a:p>
          <a:p>
            <a:pPr algn="r" rtl="1"/>
            <a:endParaRPr lang="ar-EG" sz="2800" b="1" dirty="0">
              <a:latin typeface="Times New Roman" panose="02020603050405020304" pitchFamily="18" charset="0"/>
              <a:cs typeface="Times New Roman" panose="02020603050405020304" pitchFamily="18" charset="0"/>
            </a:endParaRPr>
          </a:p>
          <a:p>
            <a:pPr algn="r" rtl="1"/>
            <a:endParaRPr lang="ar-EG" sz="2800" b="1" dirty="0" smtClean="0">
              <a:latin typeface="Times New Roman" panose="02020603050405020304" pitchFamily="18" charset="0"/>
              <a:cs typeface="Times New Roman" panose="02020603050405020304" pitchFamily="18" charset="0"/>
            </a:endParaRPr>
          </a:p>
          <a:p>
            <a:pPr algn="r" rtl="1"/>
            <a:endParaRPr lang="en-US" sz="2800" b="1"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1832633" y="2213694"/>
            <a:ext cx="301717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r>
              <a:rPr kumimoji="0" lang="ar-EG"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H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H</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H</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H</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Line 1"/>
          <p:cNvSpPr>
            <a:spLocks noChangeShapeType="1"/>
          </p:cNvSpPr>
          <p:nvPr/>
        </p:nvSpPr>
        <p:spPr bwMode="auto">
          <a:xfrm>
            <a:off x="3341220" y="2783167"/>
            <a:ext cx="8001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3"/>
          <p:cNvSpPr>
            <a:spLocks noChangeArrowheads="1"/>
          </p:cNvSpPr>
          <p:nvPr/>
        </p:nvSpPr>
        <p:spPr bwMode="auto">
          <a:xfrm>
            <a:off x="1949824" y="2582178"/>
            <a:ext cx="379783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OH    +  H-C-C-Br                          C = C + 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O  + Br</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endParaRPr kumimoji="0" lang="ar-EG"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r>
              <a:rPr lang="ar-EG" altLang="en-US" sz="1200" b="1" dirty="0">
                <a:latin typeface="Arial" panose="020B0604020202020204" pitchFamily="34" charset="0"/>
                <a:ea typeface="Times New Roman" panose="02020603050405020304" pitchFamily="18" charset="0"/>
                <a:cs typeface="Simplified Arabic" panose="02020603050405020304" pitchFamily="18" charset="-78"/>
              </a:rPr>
              <a:t> </a:t>
            </a:r>
            <a:r>
              <a:rPr lang="ar-EG" altLang="en-US" sz="1200" b="1" dirty="0" smtClean="0">
                <a:latin typeface="Arial" panose="020B0604020202020204" pitchFamily="34" charset="0"/>
                <a:ea typeface="Times New Roman" panose="02020603050405020304" pitchFamily="18" charset="0"/>
                <a:cs typeface="Simplified Arabic" panose="02020603050405020304" pitchFamily="18" charset="-78"/>
              </a:rPr>
              <a:t>              </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H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H</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H</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r>
              <a:rPr kumimoji="0" lang="en-US" altLang="en-US" sz="12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H</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7" name="Straight Connector 6"/>
          <p:cNvCxnSpPr/>
          <p:nvPr/>
        </p:nvCxnSpPr>
        <p:spPr>
          <a:xfrm>
            <a:off x="4473392" y="2450352"/>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4666134" y="2450352"/>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2837333" y="2451098"/>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3016627" y="2423458"/>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2796992" y="2783167"/>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3003180" y="2774203"/>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4419604" y="2783167"/>
            <a:ext cx="0" cy="201706"/>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4706474" y="2787650"/>
            <a:ext cx="0" cy="201706"/>
          </a:xfrm>
          <a:prstGeom prst="line">
            <a:avLst/>
          </a:prstGeom>
        </p:spPr>
        <p:style>
          <a:lnRef idx="2">
            <a:schemeClr val="dk1"/>
          </a:lnRef>
          <a:fillRef idx="0">
            <a:schemeClr val="dk1"/>
          </a:fillRef>
          <a:effectRef idx="1">
            <a:schemeClr val="dk1"/>
          </a:effectRef>
          <a:fontRef idx="minor">
            <a:schemeClr val="tx1"/>
          </a:fontRef>
        </p:style>
      </p:cxnSp>
      <p:sp>
        <p:nvSpPr>
          <p:cNvPr id="16" name="Rectangle 5"/>
          <p:cNvSpPr>
            <a:spLocks noChangeArrowheads="1"/>
          </p:cNvSpPr>
          <p:nvPr/>
        </p:nvSpPr>
        <p:spPr bwMode="auto">
          <a:xfrm>
            <a:off x="2837333" y="441686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Line 4"/>
          <p:cNvSpPr>
            <a:spLocks noChangeShapeType="1"/>
          </p:cNvSpPr>
          <p:nvPr/>
        </p:nvSpPr>
        <p:spPr bwMode="auto">
          <a:xfrm>
            <a:off x="4078760" y="4747456"/>
            <a:ext cx="8001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6"/>
          <p:cNvSpPr>
            <a:spLocks noChangeArrowheads="1"/>
          </p:cNvSpPr>
          <p:nvPr/>
        </p:nvSpPr>
        <p:spPr bwMode="auto">
          <a:xfrm>
            <a:off x="1949824" y="4597069"/>
            <a:ext cx="412805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R - X     +   N                             R - N    +  X</a:t>
            </a: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5821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latin typeface="Times New Roman" panose="02020603050405020304" pitchFamily="18" charset="0"/>
                <a:cs typeface="Times New Roman" panose="02020603050405020304" pitchFamily="18" charset="0"/>
              </a:rPr>
              <a:t>المركبات عديدة الهالوجين</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57162" y="1640084"/>
            <a:ext cx="8596668" cy="3880773"/>
          </a:xfrm>
        </p:spPr>
        <p:txBody>
          <a:bodyPr>
            <a:noAutofit/>
          </a:bodyPr>
          <a:lstStyle/>
          <a:p>
            <a:pPr rtl="1"/>
            <a:r>
              <a:rPr lang="ar-SA" sz="2800" dirty="0">
                <a:latin typeface="Times New Roman" panose="02020603050405020304" pitchFamily="18" charset="0"/>
                <a:cs typeface="Times New Roman" panose="02020603050405020304" pitchFamily="18" charset="0"/>
              </a:rPr>
              <a:t>المركبات المحتوية على ذرتى هالوجين متصلتين بذرتى كربون متجاورتين تسمى ثنائى الهالوجين المجاور  </a:t>
            </a:r>
            <a:r>
              <a:rPr lang="en-US" sz="2800" b="1" dirty="0">
                <a:latin typeface="Times New Roman" panose="02020603050405020304" pitchFamily="18" charset="0"/>
                <a:cs typeface="Times New Roman" panose="02020603050405020304" pitchFamily="18" charset="0"/>
              </a:rPr>
              <a:t>Vicinal (vic.)</a:t>
            </a:r>
            <a:r>
              <a:rPr lang="ar-SA" sz="2800" dirty="0">
                <a:latin typeface="Times New Roman" panose="02020603050405020304" pitchFamily="18" charset="0"/>
                <a:cs typeface="Times New Roman" panose="02020603050405020304" pitchFamily="18" charset="0"/>
              </a:rPr>
              <a:t>  أما المحتوية على ذرتى هالوجين متصلة بذرة كربون واحدة تسمى ثنائى الهالوجين التوأم </a:t>
            </a:r>
            <a:r>
              <a:rPr lang="en-US" sz="2800" b="1" dirty="0">
                <a:latin typeface="Times New Roman" panose="02020603050405020304" pitchFamily="18" charset="0"/>
                <a:cs typeface="Times New Roman" panose="02020603050405020304" pitchFamily="18" charset="0"/>
              </a:rPr>
              <a:t>Gemini (gem.)</a:t>
            </a:r>
            <a:r>
              <a:rPr lang="ar-SA"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0" indent="0" algn="ctr" rtl="1">
              <a:buNone/>
            </a:pPr>
            <a:r>
              <a:rPr lang="en-US" sz="2800" b="1" dirty="0">
                <a:latin typeface="Times New Roman" panose="02020603050405020304" pitchFamily="18" charset="0"/>
                <a:cs typeface="Times New Roman" panose="02020603050405020304" pitchFamily="18" charset="0"/>
              </a:rPr>
              <a:t>(vic.) CH</a:t>
            </a:r>
            <a:r>
              <a:rPr lang="en-US" sz="2800" b="1" baseline="-250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Cl-CH</a:t>
            </a:r>
            <a:r>
              <a:rPr lang="en-US" sz="2800" b="1" baseline="-25000" dirty="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Cl   </a:t>
            </a:r>
            <a:r>
              <a:rPr lang="ar-SA"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 CH</a:t>
            </a:r>
            <a:r>
              <a:rPr lang="en-US" sz="2800" b="1" baseline="-25000" dirty="0">
                <a:latin typeface="Times New Roman" panose="02020603050405020304" pitchFamily="18" charset="0"/>
                <a:cs typeface="Times New Roman" panose="02020603050405020304" pitchFamily="18" charset="0"/>
              </a:rPr>
              <a:t>3</a:t>
            </a:r>
            <a:r>
              <a:rPr lang="en-US" sz="2800" b="1" dirty="0">
                <a:latin typeface="Times New Roman" panose="02020603050405020304" pitchFamily="18" charset="0"/>
                <a:cs typeface="Times New Roman" panose="02020603050405020304" pitchFamily="18" charset="0"/>
              </a:rPr>
              <a:t>-CHCl</a:t>
            </a:r>
            <a:r>
              <a:rPr lang="en-US" sz="2800" b="1" baseline="-25000" dirty="0">
                <a:latin typeface="Times New Roman" panose="02020603050405020304" pitchFamily="18" charset="0"/>
                <a:cs typeface="Times New Roman" panose="02020603050405020304" pitchFamily="18" charset="0"/>
              </a:rPr>
              <a:t>2 </a:t>
            </a:r>
            <a:r>
              <a:rPr lang="en-US" sz="2800" b="1" dirty="0">
                <a:latin typeface="Times New Roman" panose="02020603050405020304" pitchFamily="18" charset="0"/>
                <a:cs typeface="Times New Roman" panose="02020603050405020304" pitchFamily="18" charset="0"/>
              </a:rPr>
              <a:t>(gem.)</a:t>
            </a:r>
            <a:endParaRPr lang="en-US" sz="2800" dirty="0">
              <a:latin typeface="Times New Roman" panose="02020603050405020304" pitchFamily="18" charset="0"/>
              <a:cs typeface="Times New Roman" panose="02020603050405020304" pitchFamily="18" charset="0"/>
            </a:endParaRPr>
          </a:p>
          <a:p>
            <a:pPr marL="0" indent="0" algn="r" rtl="1">
              <a:buNone/>
            </a:pPr>
            <a:endParaRPr lang="en-US" sz="2800" dirty="0" smtClean="0">
              <a:latin typeface="Times New Roman" panose="02020603050405020304" pitchFamily="18" charset="0"/>
              <a:cs typeface="Times New Roman" panose="02020603050405020304" pitchFamily="18" charset="0"/>
            </a:endParaRPr>
          </a:p>
          <a:p>
            <a:pPr algn="r" rtl="1"/>
            <a:r>
              <a:rPr lang="ar-SA" sz="2800" dirty="0">
                <a:latin typeface="Times New Roman" panose="02020603050405020304" pitchFamily="18" charset="0"/>
                <a:cs typeface="Times New Roman" panose="02020603050405020304" pitchFamily="18" charset="0"/>
              </a:rPr>
              <a:t>وتحضر هاليدات الألكيل ثنائية الهالوجين المجاور بتفاعل الأضافة للهالوجين مع الألكين</a:t>
            </a:r>
            <a:r>
              <a:rPr lang="ar-SA" sz="2800" dirty="0" smtClean="0">
                <a:latin typeface="Times New Roman" panose="02020603050405020304" pitchFamily="18" charset="0"/>
                <a:cs typeface="Times New Roman" panose="02020603050405020304" pitchFamily="18" charset="0"/>
              </a:rPr>
              <a:t>.</a:t>
            </a:r>
            <a:endParaRPr lang="ar-EG" sz="2800" dirty="0" smtClean="0">
              <a:latin typeface="Times New Roman" panose="02020603050405020304" pitchFamily="18" charset="0"/>
              <a:cs typeface="Times New Roman" panose="02020603050405020304" pitchFamily="18" charset="0"/>
            </a:endParaRPr>
          </a:p>
          <a:p>
            <a:pPr algn="r" rtl="1"/>
            <a:endParaRPr lang="en-US" sz="28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Line 1"/>
          <p:cNvSpPr>
            <a:spLocks noChangeShapeType="1"/>
          </p:cNvSpPr>
          <p:nvPr/>
        </p:nvSpPr>
        <p:spPr bwMode="auto">
          <a:xfrm>
            <a:off x="3894411" y="5749457"/>
            <a:ext cx="8001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3"/>
          <p:cNvSpPr>
            <a:spLocks noChangeArrowheads="1"/>
          </p:cNvSpPr>
          <p:nvPr/>
        </p:nvSpPr>
        <p:spPr bwMode="auto">
          <a:xfrm>
            <a:off x="2328824" y="552085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  Br</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Br-CH</a:t>
            </a:r>
            <a:r>
              <a:rPr kumimoji="0" lang="en-US" altLang="en-US" sz="1200" b="1"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2</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Br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22152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latin typeface="Times New Roman" panose="02020603050405020304" pitchFamily="18" charset="0"/>
                <a:cs typeface="Times New Roman" panose="02020603050405020304" pitchFamily="18" charset="0"/>
              </a:rPr>
              <a:t>الهاليدات العطرية</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46275" y="1461342"/>
            <a:ext cx="8596668" cy="3880773"/>
          </a:xfrm>
        </p:spPr>
        <p:txBody>
          <a:bodyPr>
            <a:noAutofit/>
          </a:bodyPr>
          <a:lstStyle/>
          <a:p>
            <a:pPr algn="r" rtl="1"/>
            <a:r>
              <a:rPr lang="ar-SA" sz="3200" b="1" u="sng" dirty="0">
                <a:latin typeface="Times New Roman" panose="02020603050405020304" pitchFamily="18" charset="0"/>
                <a:cs typeface="Times New Roman" panose="02020603050405020304" pitchFamily="18" charset="0"/>
              </a:rPr>
              <a:t>تحضيرها :</a:t>
            </a:r>
            <a:endParaRPr lang="en-US" sz="3200" dirty="0">
              <a:latin typeface="Times New Roman" panose="02020603050405020304" pitchFamily="18" charset="0"/>
              <a:cs typeface="Times New Roman" panose="02020603050405020304" pitchFamily="18" charset="0"/>
            </a:endParaRPr>
          </a:p>
          <a:p>
            <a:pPr algn="r" rtl="1"/>
            <a:r>
              <a:rPr lang="ar-SA" sz="3200" dirty="0" smtClean="0">
                <a:latin typeface="Times New Roman" panose="02020603050405020304" pitchFamily="18" charset="0"/>
                <a:cs typeface="Times New Roman" panose="02020603050405020304" pitchFamily="18" charset="0"/>
              </a:rPr>
              <a:t>تحضر </a:t>
            </a:r>
            <a:r>
              <a:rPr lang="ar-SA" sz="3200" dirty="0">
                <a:latin typeface="Times New Roman" panose="02020603050405020304" pitchFamily="18" charset="0"/>
                <a:cs typeface="Times New Roman" panose="02020603050405020304" pitchFamily="18" charset="0"/>
              </a:rPr>
              <a:t>بامرار غاز الكلور فى البنزين على درجة حرارة الغرفة وفى وجود عامل مساعد مثل كلوريد الألومنيوم أو الحديد</a:t>
            </a:r>
            <a:r>
              <a:rPr lang="ar-SA" sz="3200" dirty="0" smtClean="0">
                <a:latin typeface="Times New Roman" panose="02020603050405020304" pitchFamily="18" charset="0"/>
                <a:cs typeface="Times New Roman" panose="02020603050405020304" pitchFamily="18" charset="0"/>
              </a:rPr>
              <a:t>.</a:t>
            </a:r>
            <a:endParaRPr lang="ar-EG" sz="3200" dirty="0" smtClean="0">
              <a:latin typeface="Times New Roman" panose="02020603050405020304" pitchFamily="18" charset="0"/>
              <a:cs typeface="Times New Roman" panose="02020603050405020304" pitchFamily="18" charset="0"/>
            </a:endParaRPr>
          </a:p>
          <a:p>
            <a:pPr algn="r" rtl="1"/>
            <a:r>
              <a:rPr lang="ar-SA" sz="3200" dirty="0" smtClean="0">
                <a:latin typeface="Times New Roman" panose="02020603050405020304" pitchFamily="18" charset="0"/>
                <a:cs typeface="Times New Roman" panose="02020603050405020304" pitchFamily="18" charset="0"/>
              </a:rPr>
              <a:t>التحضير </a:t>
            </a:r>
            <a:r>
              <a:rPr lang="ar-SA" sz="3200" dirty="0">
                <a:latin typeface="Times New Roman" panose="02020603050405020304" pitchFamily="18" charset="0"/>
                <a:cs typeface="Times New Roman" panose="02020603050405020304" pitchFamily="18" charset="0"/>
              </a:rPr>
              <a:t>بواسطة تفاعل ساندماير </a:t>
            </a:r>
            <a:r>
              <a:rPr lang="en-US" sz="3200" b="1" dirty="0" err="1">
                <a:latin typeface="Times New Roman" panose="02020603050405020304" pitchFamily="18" charset="0"/>
                <a:cs typeface="Times New Roman" panose="02020603050405020304" pitchFamily="18" charset="0"/>
              </a:rPr>
              <a:t>Sandmeyer</a:t>
            </a:r>
            <a:r>
              <a:rPr lang="ar-SA" sz="3200" dirty="0">
                <a:latin typeface="Times New Roman" panose="02020603050405020304" pitchFamily="18" charset="0"/>
                <a:cs typeface="Times New Roman" panose="02020603050405020304" pitchFamily="18" charset="0"/>
              </a:rPr>
              <a:t> ويتم ذلك بمعاملة فينايل ديازونيم كلوريد </a:t>
            </a:r>
            <a:r>
              <a:rPr lang="en-US" sz="3200" b="1" dirty="0">
                <a:latin typeface="Times New Roman" panose="02020603050405020304" pitchFamily="18" charset="0"/>
                <a:cs typeface="Times New Roman" panose="02020603050405020304" pitchFamily="18" charset="0"/>
              </a:rPr>
              <a:t>Phenyl </a:t>
            </a:r>
            <a:r>
              <a:rPr lang="en-US" sz="3200" b="1" dirty="0" err="1">
                <a:latin typeface="Times New Roman" panose="02020603050405020304" pitchFamily="18" charset="0"/>
                <a:cs typeface="Times New Roman" panose="02020603050405020304" pitchFamily="18" charset="0"/>
              </a:rPr>
              <a:t>diazonlum</a:t>
            </a:r>
            <a:r>
              <a:rPr lang="en-US" sz="3200" b="1" dirty="0">
                <a:latin typeface="Times New Roman" panose="02020603050405020304" pitchFamily="18" charset="0"/>
                <a:cs typeface="Times New Roman" panose="02020603050405020304" pitchFamily="18" charset="0"/>
              </a:rPr>
              <a:t> chloride</a:t>
            </a:r>
            <a:r>
              <a:rPr lang="ar-SA" sz="3200" dirty="0">
                <a:latin typeface="Times New Roman" panose="02020603050405020304" pitchFamily="18" charset="0"/>
                <a:cs typeface="Times New Roman" panose="02020603050405020304" pitchFamily="18" charset="0"/>
              </a:rPr>
              <a:t> بكلوريد النحاسوز أو بروميد النحاسوز أو يوديد الوتاسيوم</a:t>
            </a:r>
            <a:r>
              <a:rPr lang="ar-SA" sz="3200" dirty="0" smtClean="0">
                <a:latin typeface="Times New Roman" panose="02020603050405020304" pitchFamily="18" charset="0"/>
                <a:cs typeface="Times New Roman" panose="02020603050405020304" pitchFamily="18" charset="0"/>
              </a:rPr>
              <a:t>.</a:t>
            </a:r>
            <a:endParaRPr lang="ar-EG" sz="3200" dirty="0" smtClean="0">
              <a:latin typeface="Times New Roman" panose="02020603050405020304" pitchFamily="18" charset="0"/>
              <a:cs typeface="Times New Roman" panose="02020603050405020304" pitchFamily="18" charset="0"/>
            </a:endParaRPr>
          </a:p>
          <a:p>
            <a:pPr algn="r" rtl="1"/>
            <a:r>
              <a:rPr lang="ar-SA" sz="3200" dirty="0">
                <a:latin typeface="Times New Roman" panose="02020603050405020304" pitchFamily="18" charset="0"/>
                <a:cs typeface="Times New Roman" panose="02020603050405020304" pitchFamily="18" charset="0"/>
              </a:rPr>
              <a:t>بتسخين بنزوات الفضة مع البروم يعطى </a:t>
            </a:r>
            <a:r>
              <a:rPr lang="ar-SA" sz="3200" dirty="0" smtClean="0">
                <a:latin typeface="Times New Roman" panose="02020603050405020304" pitchFamily="18" charset="0"/>
                <a:cs typeface="Times New Roman" panose="02020603050405020304" pitchFamily="18" charset="0"/>
              </a:rPr>
              <a:t>بروموبنزين</a:t>
            </a:r>
            <a:r>
              <a:rPr lang="ar-EG" sz="3200" dirty="0" smtClean="0">
                <a:latin typeface="Times New Roman" panose="02020603050405020304" pitchFamily="18" charset="0"/>
                <a:cs typeface="Times New Roman" panose="02020603050405020304" pitchFamily="18" charset="0"/>
              </a:rPr>
              <a:t>.</a:t>
            </a:r>
          </a:p>
          <a:p>
            <a:pPr algn="r" rtl="1"/>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3801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latin typeface="Times New Roman" panose="02020603050405020304" pitchFamily="18" charset="0"/>
                <a:cs typeface="Times New Roman" panose="02020603050405020304" pitchFamily="18" charset="0"/>
              </a:rPr>
              <a:t>الخواص الطبيعية:</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r" rtl="1"/>
            <a:r>
              <a:rPr lang="ar-SA" sz="2800" b="1" dirty="0">
                <a:latin typeface="Times New Roman" panose="02020603050405020304" pitchFamily="18" charset="0"/>
                <a:cs typeface="Times New Roman" panose="02020603050405020304" pitchFamily="18" charset="0"/>
              </a:rPr>
              <a:t>مواد عديمة اللون لها رائحة مقبولة وغير ذائبة فى الماء ولكنها تذوب فى المذيبات العضوية مثل الإيثانول والإيثير. وهذه المواد ذو كثافة أكبر من الماء وتزداد درجة الإنصهار والغليان بزيادة الوزن الذرى للهالوجين وكثير من هذه المواد يستعمل كمبيد.</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0812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208</TotalTime>
  <Words>598</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Simplified Arabic</vt:lpstr>
      <vt:lpstr>Tahoma</vt:lpstr>
      <vt:lpstr>Times New Roman</vt:lpstr>
      <vt:lpstr>Trebuchet MS</vt:lpstr>
      <vt:lpstr>Wingdings 3</vt:lpstr>
      <vt:lpstr>Facet</vt:lpstr>
      <vt:lpstr>الكيمياء العضوية لطلاب المستوى الأول شعبة زراعة وتربية المحاضرة السابعة</vt:lpstr>
      <vt:lpstr>المشتقات الهالوجينية للأيدروجينات المكربنة</vt:lpstr>
      <vt:lpstr>هاليدات ألألكيل أحادية الهالوجين :</vt:lpstr>
      <vt:lpstr>طرق تحضير هاليدات الألكيل أحادية الهالوجين:</vt:lpstr>
      <vt:lpstr>الخواص الطبيعية :</vt:lpstr>
      <vt:lpstr>الخواص الكيماوية :</vt:lpstr>
      <vt:lpstr>المركبات عديدة الهالوجين</vt:lpstr>
      <vt:lpstr>الهاليدات العطرية</vt:lpstr>
      <vt:lpstr>الخواص الطبيعية:</vt:lpstr>
      <vt:lpstr>الخواص الكيميائية:</vt:lpstr>
      <vt:lpstr>هاليدات الألكيل الغير مشبعة</vt:lpstr>
      <vt:lpstr>المركبات العضوية الفلزية</vt:lpstr>
      <vt:lpstr>تحضيرها :</vt:lpstr>
      <vt:lpstr>الخواص الكيماوية :</vt:lpstr>
      <vt:lpstr>المراجع:</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الكيمياء العضوية لطلاب المستوى الأول شعبة زراعة وتربية</dc:title>
  <dc:creator>ahmed.mohamed@fagr.bu.edu.eg</dc:creator>
  <cp:lastModifiedBy>ahmed.mohamed@fagr.bu.edu.eg</cp:lastModifiedBy>
  <cp:revision>23</cp:revision>
  <dcterms:created xsi:type="dcterms:W3CDTF">2020-03-16T13:46:02Z</dcterms:created>
  <dcterms:modified xsi:type="dcterms:W3CDTF">2020-03-18T14:39:07Z</dcterms:modified>
</cp:coreProperties>
</file>